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1" r:id="rId5"/>
    <p:sldId id="262" r:id="rId6"/>
    <p:sldId id="257"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67C3B74-E512-403A-A3DC-E4127B3A122A}" type="datetimeFigureOut">
              <a:rPr lang="en-US" smtClean="0"/>
              <a:t>9/7/2013</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983DA3D-58AA-4F03-8C26-6DF830503221}" type="slidenum">
              <a:rPr lang="en-US" smtClean="0"/>
              <a:t>‹#›</a:t>
            </a:fld>
            <a:endParaRPr lang="en-US" dirty="0"/>
          </a:p>
        </p:txBody>
      </p:sp>
    </p:spTree>
  </p:cSld>
  <p:clrMapOvr>
    <a:masterClrMapping/>
  </p:clrMapOvr>
  <p:transition spd="med">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C3B74-E512-403A-A3DC-E4127B3A122A}" type="datetimeFigureOut">
              <a:rPr lang="en-US" smtClean="0"/>
              <a:t>9/7/2013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83DA3D-58AA-4F03-8C26-6DF830503221}" type="slidenum">
              <a:rPr lang="en-US" smtClean="0"/>
              <a:t>‹#›</a:t>
            </a:fld>
            <a:endParaRPr lang="en-US" dirty="0"/>
          </a:p>
        </p:txBody>
      </p:sp>
    </p:spTree>
  </p:cSld>
  <p:clrMapOvr>
    <a:masterClrMapping/>
  </p:clrMapOvr>
  <p:transition spd="med">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C3B74-E512-403A-A3DC-E4127B3A122A}" type="datetimeFigureOut">
              <a:rPr lang="en-US" smtClean="0"/>
              <a:t>9/7/2013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83DA3D-58AA-4F03-8C26-6DF830503221}" type="slidenum">
              <a:rPr lang="en-US" smtClean="0"/>
              <a:t>‹#›</a:t>
            </a:fld>
            <a:endParaRPr lang="en-US" dirty="0"/>
          </a:p>
        </p:txBody>
      </p:sp>
    </p:spTree>
  </p:cSld>
  <p:clrMapOvr>
    <a:masterClrMapping/>
  </p:clrMapOvr>
  <p:transition spd="med">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C3B74-E512-403A-A3DC-E4127B3A122A}" type="datetimeFigureOut">
              <a:rPr lang="en-US" smtClean="0"/>
              <a:t>9/7/2013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83DA3D-58AA-4F03-8C26-6DF830503221}" type="slidenum">
              <a:rPr lang="en-US" smtClean="0"/>
              <a:t>‹#›</a:t>
            </a:fld>
            <a:endParaRPr lang="en-US" dirty="0"/>
          </a:p>
        </p:txBody>
      </p:sp>
    </p:spTree>
  </p:cSld>
  <p:clrMapOvr>
    <a:masterClrMapping/>
  </p:clrMapOvr>
  <p:transition spd="med">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7C3B74-E512-403A-A3DC-E4127B3A122A}" type="datetimeFigureOut">
              <a:rPr lang="en-US" smtClean="0"/>
              <a:t>9/7/2013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83DA3D-58AA-4F03-8C26-6DF830503221}" type="slidenum">
              <a:rPr lang="en-US" smtClean="0"/>
              <a:t>‹#›</a:t>
            </a:fld>
            <a:endParaRPr lang="en-US" dirty="0"/>
          </a:p>
        </p:txBody>
      </p:sp>
    </p:spTree>
  </p:cSld>
  <p:clrMapOvr>
    <a:masterClrMapping/>
  </p:clrMapOvr>
  <p:transition spd="med">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7C3B74-E512-403A-A3DC-E4127B3A122A}" type="datetimeFigureOut">
              <a:rPr lang="en-US" smtClean="0"/>
              <a:t>9/7/2013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83DA3D-58AA-4F03-8C26-6DF830503221}" type="slidenum">
              <a:rPr lang="en-US" smtClean="0"/>
              <a:t>‹#›</a:t>
            </a:fld>
            <a:endParaRPr lang="en-US" dirty="0"/>
          </a:p>
        </p:txBody>
      </p:sp>
    </p:spTree>
  </p:cSld>
  <p:clrMapOvr>
    <a:masterClrMapping/>
  </p:clrMapOvr>
  <p:transition spd="med">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67C3B74-E512-403A-A3DC-E4127B3A122A}" type="datetimeFigureOut">
              <a:rPr lang="en-US" smtClean="0"/>
              <a:t>9/7/2013</a:t>
            </a:fld>
            <a:endParaRPr lang="en-US" dirty="0"/>
          </a:p>
        </p:txBody>
      </p:sp>
      <p:sp>
        <p:nvSpPr>
          <p:cNvPr id="27" name="Slide Number Placeholder 26"/>
          <p:cNvSpPr>
            <a:spLocks noGrp="1"/>
          </p:cNvSpPr>
          <p:nvPr>
            <p:ph type="sldNum" sz="quarter" idx="11"/>
          </p:nvPr>
        </p:nvSpPr>
        <p:spPr/>
        <p:txBody>
          <a:bodyPr rtlCol="0"/>
          <a:lstStyle/>
          <a:p>
            <a:fld id="{9983DA3D-58AA-4F03-8C26-6DF830503221}"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transition spd="med">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67C3B74-E512-403A-A3DC-E4127B3A122A}" type="datetimeFigureOut">
              <a:rPr lang="en-US" smtClean="0"/>
              <a:t>9/7/2013</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9983DA3D-58AA-4F03-8C26-6DF830503221}" type="slidenum">
              <a:rPr lang="en-US" smtClean="0"/>
              <a:t>‹#›</a:t>
            </a:fld>
            <a:endParaRPr lang="en-US" dirty="0"/>
          </a:p>
        </p:txBody>
      </p:sp>
    </p:spTree>
  </p:cSld>
  <p:clrMapOvr>
    <a:masterClrMapping/>
  </p:clrMapOvr>
  <p:transition spd="med">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7C3B74-E512-403A-A3DC-E4127B3A122A}" type="datetimeFigureOut">
              <a:rPr lang="en-US" smtClean="0"/>
              <a:t>9/7/2013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983DA3D-58AA-4F03-8C26-6DF830503221}" type="slidenum">
              <a:rPr lang="en-US" smtClean="0"/>
              <a:t>‹#›</a:t>
            </a:fld>
            <a:endParaRPr lang="en-US" dirty="0"/>
          </a:p>
        </p:txBody>
      </p:sp>
    </p:spTree>
  </p:cSld>
  <p:clrMapOvr>
    <a:masterClrMapping/>
  </p:clrMapOvr>
  <p:transition spd="med">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7C3B74-E512-403A-A3DC-E4127B3A122A}" type="datetimeFigureOut">
              <a:rPr lang="en-US" smtClean="0"/>
              <a:t>9/7/2013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83DA3D-58AA-4F03-8C26-6DF830503221}" type="slidenum">
              <a:rPr lang="en-US" smtClean="0"/>
              <a:t>‹#›</a:t>
            </a:fld>
            <a:endParaRPr lang="en-US" dirty="0"/>
          </a:p>
        </p:txBody>
      </p:sp>
    </p:spTree>
  </p:cSld>
  <p:clrMapOvr>
    <a:masterClrMapping/>
  </p:clrMapOvr>
  <p:transition spd="med">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7C3B74-E512-403A-A3DC-E4127B3A122A}" type="datetimeFigureOut">
              <a:rPr lang="en-US" smtClean="0"/>
              <a:t>9/7/2013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83DA3D-58AA-4F03-8C26-6DF830503221}" type="slidenum">
              <a:rPr lang="en-US" smtClean="0"/>
              <a:t>‹#›</a:t>
            </a:fld>
            <a:endParaRPr lang="en-US" dirty="0"/>
          </a:p>
        </p:txBody>
      </p:sp>
    </p:spTree>
  </p:cSld>
  <p:clrMapOvr>
    <a:masterClrMapping/>
  </p:clrMapOvr>
  <p:transition spd="med">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67C3B74-E512-403A-A3DC-E4127B3A122A}" type="datetimeFigureOut">
              <a:rPr lang="en-US" smtClean="0"/>
              <a:t>9/7/2013</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983DA3D-58AA-4F03-8C26-6DF83050322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split/>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isharan.info/"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isupersol.com/work.html"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343400"/>
            <a:ext cx="9144000" cy="838200"/>
          </a:xfrm>
        </p:spPr>
        <p:txBody>
          <a:bodyPr>
            <a:noAutofit/>
          </a:bodyPr>
          <a:lstStyle/>
          <a:p>
            <a:r>
              <a:rPr lang="en-US" sz="3600" dirty="0" smtClean="0">
                <a:solidFill>
                  <a:srgbClr val="FF0000"/>
                </a:solidFill>
              </a:rPr>
              <a:t>   Reaching the Women of Central Florida</a:t>
            </a:r>
            <a:endParaRPr lang="en-US" sz="3600" dirty="0"/>
          </a:p>
        </p:txBody>
      </p:sp>
      <p:sp>
        <p:nvSpPr>
          <p:cNvPr id="3" name="Subtitle 2"/>
          <p:cNvSpPr>
            <a:spLocks noGrp="1"/>
          </p:cNvSpPr>
          <p:nvPr>
            <p:ph type="subTitle" idx="1"/>
          </p:nvPr>
        </p:nvSpPr>
        <p:spPr>
          <a:xfrm>
            <a:off x="457200" y="5257800"/>
            <a:ext cx="6858000" cy="685800"/>
          </a:xfrm>
        </p:spPr>
        <p:txBody>
          <a:bodyPr/>
          <a:lstStyle/>
          <a:p>
            <a:r>
              <a:rPr lang="en-US" dirty="0" smtClean="0"/>
              <a:t>Through upgraded Social Media Presence</a:t>
            </a:r>
            <a:endParaRPr lang="en-US" dirty="0"/>
          </a:p>
        </p:txBody>
      </p:sp>
      <p:pic>
        <p:nvPicPr>
          <p:cNvPr id="4" name="Picture 3" descr="ORWNlogo.jpg"/>
          <p:cNvPicPr>
            <a:picLocks noChangeAspect="1"/>
          </p:cNvPicPr>
          <p:nvPr/>
        </p:nvPicPr>
        <p:blipFill>
          <a:blip r:embed="rId2" cstate="print"/>
          <a:stretch>
            <a:fillRect/>
          </a:stretch>
        </p:blipFill>
        <p:spPr>
          <a:xfrm>
            <a:off x="2057400" y="0"/>
            <a:ext cx="5257800" cy="4314825"/>
          </a:xfrm>
          <a:prstGeom prst="rect">
            <a:avLst/>
          </a:prstGeom>
        </p:spPr>
      </p:pic>
    </p:spTree>
  </p:cSld>
  <p:clrMapOvr>
    <a:masterClrMapping/>
  </p:clrMapOvr>
  <p:transition spd="med">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descr="FlagLiberty.jpg"/>
          <p:cNvPicPr>
            <a:picLocks noGrp="1" noChangeAspect="1"/>
          </p:cNvPicPr>
          <p:nvPr>
            <p:ph idx="1"/>
          </p:nvPr>
        </p:nvPicPr>
        <p:blipFill>
          <a:blip r:embed="rId2" cstate="print"/>
          <a:stretch>
            <a:fillRect/>
          </a:stretch>
        </p:blipFill>
        <p:spPr>
          <a:xfrm>
            <a:off x="0" y="0"/>
            <a:ext cx="9144000" cy="3370146"/>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lstStyle/>
          <a:p>
            <a:pPr algn="ctr"/>
            <a:r>
              <a:rPr lang="en-US" dirty="0" smtClean="0">
                <a:solidFill>
                  <a:schemeClr val="bg1"/>
                </a:solidFill>
                <a:effectLst>
                  <a:outerShdw blurRad="38100" dist="38100" dir="2700000" algn="tl">
                    <a:srgbClr val="000000">
                      <a:alpha val="43137"/>
                    </a:srgbClr>
                  </a:outerShdw>
                </a:effectLst>
              </a:rPr>
              <a:t>Thanks for your time</a:t>
            </a:r>
            <a:endParaRPr lang="en-US"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990600" y="3962400"/>
            <a:ext cx="7086600" cy="1938992"/>
          </a:xfrm>
          <a:prstGeom prst="rect">
            <a:avLst/>
          </a:prstGeom>
          <a:noFill/>
        </p:spPr>
        <p:txBody>
          <a:bodyPr wrap="square" rtlCol="0">
            <a:spAutoFit/>
          </a:bodyPr>
          <a:lstStyle/>
          <a:p>
            <a:r>
              <a:rPr lang="en-US" sz="2000" dirty="0"/>
              <a:t>Greetings, and thank you to President Robbie Ford, and all of the members of the Orlando Republican Women's Network (ORWN). The following information is for the purpose of informing ORWN board member's about Sai Super Software Solutions (SSSS), and what services we can provide to your organization. </a:t>
            </a:r>
          </a:p>
        </p:txBody>
      </p:sp>
    </p:spTree>
  </p:cSld>
  <p:clrMapOvr>
    <a:masterClrMapping/>
  </p:clrMapOvr>
  <p:transition spd="med">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229600" cy="1066800"/>
          </a:xfrm>
        </p:spPr>
        <p:txBody>
          <a:bodyPr/>
          <a:lstStyle/>
          <a:p>
            <a:pPr algn="ctr"/>
            <a:r>
              <a:rPr lang="en-US" dirty="0" smtClean="0">
                <a:solidFill>
                  <a:srgbClr val="0070C0"/>
                </a:solidFill>
                <a:effectLst>
                  <a:outerShdw blurRad="38100" dist="38100" dir="2700000" algn="tl">
                    <a:srgbClr val="000000">
                      <a:alpha val="43137"/>
                    </a:srgbClr>
                  </a:outerShdw>
                </a:effectLst>
              </a:rPr>
              <a:t>About our company</a:t>
            </a:r>
            <a:endParaRPr lang="en-US" dirty="0">
              <a:solidFill>
                <a:srgbClr val="0070C0"/>
              </a:solidFill>
              <a:effectLst>
                <a:outerShdw blurRad="38100" dist="38100" dir="2700000" algn="tl">
                  <a:srgbClr val="000000">
                    <a:alpha val="43137"/>
                  </a:srgbClr>
                </a:outerShdw>
              </a:effectLst>
            </a:endParaRPr>
          </a:p>
        </p:txBody>
      </p:sp>
      <p:pic>
        <p:nvPicPr>
          <p:cNvPr id="4" name="Content Placeholder 3" descr="SSSSlogo.jpg"/>
          <p:cNvPicPr>
            <a:picLocks noGrp="1" noChangeAspect="1"/>
          </p:cNvPicPr>
          <p:nvPr>
            <p:ph idx="1"/>
          </p:nvPr>
        </p:nvPicPr>
        <p:blipFill>
          <a:blip r:embed="rId2" cstate="print"/>
          <a:stretch>
            <a:fillRect/>
          </a:stretch>
        </p:blipFill>
        <p:spPr>
          <a:xfrm>
            <a:off x="0" y="0"/>
            <a:ext cx="9144000" cy="1632857"/>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914400" y="3429000"/>
            <a:ext cx="7315200" cy="2554545"/>
          </a:xfrm>
          <a:prstGeom prst="rect">
            <a:avLst/>
          </a:prstGeom>
          <a:noFill/>
        </p:spPr>
        <p:txBody>
          <a:bodyPr wrap="square" rtlCol="0">
            <a:spAutoFit/>
          </a:bodyPr>
          <a:lstStyle/>
          <a:p>
            <a:r>
              <a:rPr lang="en-US" sz="2000" dirty="0" smtClean="0"/>
              <a:t>SSSS is a Florida based company that prides itself on providing the highest quality web &amp; IT solutions to businesses around the world. Our work stretches across Government, Private, and Non-Profit sectors. We have developed websites for many different Non - Profit organizations not only in the US, but in India, Ireland, Malaysia, Singapore, and the United Kingdom. The following link </a:t>
            </a:r>
            <a:r>
              <a:rPr lang="en-US" sz="2000" u="sng" dirty="0" smtClean="0">
                <a:hlinkClick r:id="rId3"/>
              </a:rPr>
              <a:t>saisharan.info</a:t>
            </a:r>
            <a:r>
              <a:rPr lang="en-US" sz="2000" dirty="0" smtClean="0"/>
              <a:t> has examples to reflect some of our work since 2001. </a:t>
            </a:r>
            <a:endParaRPr lang="en-US" sz="2000" dirty="0"/>
          </a:p>
        </p:txBody>
      </p:sp>
    </p:spTree>
  </p:cSld>
  <p:clrMapOvr>
    <a:masterClrMapping/>
  </p:clrMapOvr>
  <p:transition spd="med">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229600" cy="1066800"/>
          </a:xfrm>
        </p:spPr>
        <p:txBody>
          <a:bodyPr/>
          <a:lstStyle/>
          <a:p>
            <a:pPr algn="ctr"/>
            <a:r>
              <a:rPr lang="en-US" dirty="0" smtClean="0">
                <a:solidFill>
                  <a:srgbClr val="0070C0"/>
                </a:solidFill>
                <a:effectLst>
                  <a:outerShdw blurRad="38100" dist="38100" dir="2700000" algn="tl">
                    <a:srgbClr val="000000">
                      <a:alpha val="43137"/>
                    </a:srgbClr>
                  </a:outerShdw>
                </a:effectLst>
              </a:rPr>
              <a:t>What sets us apart</a:t>
            </a:r>
            <a:endParaRPr lang="en-US" dirty="0">
              <a:solidFill>
                <a:srgbClr val="0070C0"/>
              </a:solidFill>
              <a:effectLst>
                <a:outerShdw blurRad="38100" dist="38100" dir="2700000" algn="tl">
                  <a:srgbClr val="000000">
                    <a:alpha val="43137"/>
                  </a:srgbClr>
                </a:outerShdw>
              </a:effectLst>
            </a:endParaRPr>
          </a:p>
        </p:txBody>
      </p:sp>
      <p:pic>
        <p:nvPicPr>
          <p:cNvPr id="4" name="Content Placeholder 3" descr="SSSSlogo.jpg"/>
          <p:cNvPicPr>
            <a:picLocks noGrp="1" noChangeAspect="1"/>
          </p:cNvPicPr>
          <p:nvPr>
            <p:ph idx="1"/>
          </p:nvPr>
        </p:nvPicPr>
        <p:blipFill>
          <a:blip r:embed="rId2" cstate="print"/>
          <a:stretch>
            <a:fillRect/>
          </a:stretch>
        </p:blipFill>
        <p:spPr>
          <a:xfrm>
            <a:off x="0" y="0"/>
            <a:ext cx="9144000" cy="1632857"/>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914400" y="2819400"/>
            <a:ext cx="7315200" cy="2862322"/>
          </a:xfrm>
          <a:prstGeom prst="rect">
            <a:avLst/>
          </a:prstGeom>
          <a:noFill/>
        </p:spPr>
        <p:txBody>
          <a:bodyPr wrap="square" rtlCol="0">
            <a:spAutoFit/>
          </a:bodyPr>
          <a:lstStyle/>
          <a:p>
            <a:r>
              <a:rPr lang="en-US" dirty="0"/>
              <a:t>There are three things that we do at SSSS that we pride ourselves and our reputation on. First of quality of work, and the second  is the building of lasting professional relationships. </a:t>
            </a:r>
            <a:r>
              <a:rPr lang="en-US" dirty="0" smtClean="0"/>
              <a:t>Building meaningful </a:t>
            </a:r>
            <a:r>
              <a:rPr lang="en-US" dirty="0"/>
              <a:t>relationships allow us to better understand your needs. Not only what you are wanting today, but what your vision is for the future. Our goal is to walk with you as partners to achieve those things which are important to you as an organization. The third and most important is to known as a company that deals ethically, honestly, and with integrity. For further examples of previous work, and testimonials please check out </a:t>
            </a:r>
            <a:r>
              <a:rPr lang="en-US" u="sng" dirty="0">
                <a:hlinkClick r:id="rId3"/>
              </a:rPr>
              <a:t>http://saisupersol.com/work.html</a:t>
            </a:r>
            <a:r>
              <a:rPr lang="en-US" dirty="0"/>
              <a:t> .</a:t>
            </a:r>
          </a:p>
        </p:txBody>
      </p:sp>
    </p:spTree>
  </p:cSld>
  <p:clrMapOvr>
    <a:masterClrMapping/>
  </p:clrMapOvr>
  <p:transition spd="med">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229600" cy="1066800"/>
          </a:xfrm>
        </p:spPr>
        <p:txBody>
          <a:bodyPr/>
          <a:lstStyle/>
          <a:p>
            <a:pPr algn="ctr"/>
            <a:r>
              <a:rPr lang="en-US" dirty="0" smtClean="0">
                <a:solidFill>
                  <a:srgbClr val="0070C0"/>
                </a:solidFill>
                <a:effectLst>
                  <a:outerShdw blurRad="38100" dist="38100" dir="2700000" algn="tl">
                    <a:srgbClr val="000000">
                      <a:alpha val="43137"/>
                    </a:srgbClr>
                  </a:outerShdw>
                </a:effectLst>
              </a:rPr>
              <a:t>Finding the solution you desire</a:t>
            </a:r>
            <a:endParaRPr lang="en-US" dirty="0">
              <a:solidFill>
                <a:srgbClr val="0070C0"/>
              </a:solidFill>
              <a:effectLst>
                <a:outerShdw blurRad="38100" dist="38100" dir="2700000" algn="tl">
                  <a:srgbClr val="000000">
                    <a:alpha val="43137"/>
                  </a:srgbClr>
                </a:outerShdw>
              </a:effectLst>
            </a:endParaRPr>
          </a:p>
        </p:txBody>
      </p:sp>
      <p:pic>
        <p:nvPicPr>
          <p:cNvPr id="4" name="Content Placeholder 3" descr="SSSSlogo.jpg"/>
          <p:cNvPicPr>
            <a:picLocks noGrp="1" noChangeAspect="1"/>
          </p:cNvPicPr>
          <p:nvPr>
            <p:ph idx="1"/>
          </p:nvPr>
        </p:nvPicPr>
        <p:blipFill>
          <a:blip r:embed="rId2" cstate="print"/>
          <a:stretch>
            <a:fillRect/>
          </a:stretch>
        </p:blipFill>
        <p:spPr>
          <a:xfrm>
            <a:off x="0" y="0"/>
            <a:ext cx="9144000" cy="1632857"/>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914400" y="2667000"/>
            <a:ext cx="7315200" cy="4122718"/>
          </a:xfrm>
          <a:prstGeom prst="rect">
            <a:avLst/>
          </a:prstGeom>
          <a:noFill/>
        </p:spPr>
        <p:txBody>
          <a:bodyPr wrap="square" rtlCol="0">
            <a:spAutoFit/>
          </a:bodyPr>
          <a:lstStyle/>
          <a:p>
            <a:pPr>
              <a:buNone/>
            </a:pPr>
            <a:r>
              <a:rPr lang="en-US" dirty="0" smtClean="0"/>
              <a:t>	Based on conversations that I had with President Robbie Ford in July, 2013 she asked me to look at two existing websites. The first was the ORWN website. Second was that of the Northwest Orange Republican Women's Federated (NORWF) website. While not wanting it to be exactly that way it was made clear by Mrs. Ford that she desired to update both the look and functionality of the site.</a:t>
            </a:r>
            <a:br>
              <a:rPr lang="en-US" dirty="0" smtClean="0"/>
            </a:br>
            <a:endParaRPr lang="en-US" dirty="0" smtClean="0"/>
          </a:p>
          <a:p>
            <a:pPr>
              <a:buNone/>
            </a:pPr>
            <a:r>
              <a:rPr lang="en-US" dirty="0" smtClean="0"/>
              <a:t>	In researching the new site for the ORWN we feel like we can provide a site that not only meets the immediate needs of an updated site, but provides the tools and resources to grow going forward. The site would be built on a Wordpress platform just like the NORWF site is. Currently 28% of all websites worldwide are built on Wordpress. Through this site we can upgrade your ability to communicate and get your message out with the following upgrades.</a:t>
            </a:r>
            <a:endParaRPr lang="en-US" dirty="0"/>
          </a:p>
        </p:txBody>
      </p:sp>
    </p:spTree>
  </p:cSld>
  <p:clrMapOvr>
    <a:masterClrMapping/>
  </p:clrMapOvr>
  <p:transition spd="med">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Social Media.jpg"/>
          <p:cNvPicPr>
            <a:picLocks noChangeAspect="1"/>
          </p:cNvPicPr>
          <p:nvPr/>
        </p:nvPicPr>
        <p:blipFill>
          <a:blip r:embed="rId2" cstate="print"/>
          <a:stretch>
            <a:fillRect/>
          </a:stretch>
        </p:blipFill>
        <p:spPr>
          <a:xfrm>
            <a:off x="0" y="0"/>
            <a:ext cx="9144000" cy="2231136"/>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381000" y="2514600"/>
            <a:ext cx="8305800" cy="914400"/>
          </a:xfrm>
        </p:spPr>
        <p:txBody>
          <a:bodyPr>
            <a:normAutofit/>
          </a:bodyPr>
          <a:lstStyle/>
          <a:p>
            <a:pPr algn="ctr"/>
            <a:r>
              <a:rPr lang="en-US" dirty="0" smtClean="0">
                <a:solidFill>
                  <a:srgbClr val="0070C0"/>
                </a:solidFill>
                <a:effectLst>
                  <a:outerShdw blurRad="38100" dist="38100" dir="2700000" algn="tl">
                    <a:srgbClr val="000000">
                      <a:alpha val="43137"/>
                    </a:srgbClr>
                  </a:outerShdw>
                </a:effectLst>
              </a:rPr>
              <a:t>Benefits of the new website</a:t>
            </a:r>
            <a:endParaRPr lang="en-US" dirty="0">
              <a:solidFill>
                <a:srgbClr val="0070C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914400" y="3429000"/>
            <a:ext cx="8229600" cy="3145536"/>
          </a:xfrm>
        </p:spPr>
        <p:txBody>
          <a:bodyPr>
            <a:normAutofit fontScale="92500" lnSpcReduction="10000"/>
          </a:bodyPr>
          <a:lstStyle/>
          <a:p>
            <a:pPr marL="0" lvl="0" indent="0" fontAlgn="base">
              <a:spcBef>
                <a:spcPct val="0"/>
              </a:spcBef>
              <a:spcAft>
                <a:spcPct val="0"/>
              </a:spcAft>
              <a:buClrTx/>
              <a:buFont typeface="Wingdings" pitchFamily="2" charset="2"/>
              <a:buChar char="ü"/>
            </a:pPr>
            <a:r>
              <a:rPr lang="en-US" dirty="0" smtClean="0"/>
              <a:t> </a:t>
            </a:r>
            <a:r>
              <a:rPr lang="en-US" sz="2400" dirty="0" smtClean="0">
                <a:latin typeface="Calibri" pitchFamily="34" charset="0"/>
                <a:ea typeface="Times New Roman" pitchFamily="18" charset="0"/>
                <a:cs typeface="Times New Roman" pitchFamily="18" charset="0"/>
              </a:rPr>
              <a:t>Connection to social media. </a:t>
            </a:r>
            <a:r>
              <a:rPr lang="en-US" sz="2400" dirty="0" smtClean="0">
                <a:solidFill>
                  <a:srgbClr val="0070C0"/>
                </a:solidFill>
                <a:latin typeface="Calibri" pitchFamily="34" charset="0"/>
                <a:ea typeface="Times New Roman" pitchFamily="18" charset="0"/>
                <a:cs typeface="Times New Roman" pitchFamily="18" charset="0"/>
              </a:rPr>
              <a:t>(Facebook, Twitter, Linked-in, etc.)</a:t>
            </a:r>
            <a:endParaRPr lang="en-US" sz="2400" dirty="0" smtClean="0">
              <a:solidFill>
                <a:srgbClr val="0070C0"/>
              </a:solidFill>
              <a:latin typeface="Arial" pitchFamily="34" charset="0"/>
              <a:cs typeface="Arial" pitchFamily="34" charset="0"/>
            </a:endParaRPr>
          </a:p>
          <a:p>
            <a:pPr marL="0" lvl="0" indent="0" eaLnBrk="0" fontAlgn="base" hangingPunct="0">
              <a:spcBef>
                <a:spcPct val="0"/>
              </a:spcBef>
              <a:spcAft>
                <a:spcPct val="0"/>
              </a:spcAft>
              <a:buClrTx/>
              <a:buFont typeface="Wingdings" pitchFamily="2" charset="2"/>
              <a:buChar char="ü"/>
            </a:pPr>
            <a:r>
              <a:rPr lang="en-US" sz="2400" dirty="0" smtClean="0">
                <a:latin typeface="Calibri" pitchFamily="34" charset="0"/>
                <a:ea typeface="Times New Roman" pitchFamily="18" charset="0"/>
                <a:cs typeface="Times New Roman" pitchFamily="18" charset="0"/>
              </a:rPr>
              <a:t>An animated, and interactive site.</a:t>
            </a:r>
            <a:endParaRPr lang="en-US" sz="2400" dirty="0" smtClean="0">
              <a:latin typeface="Arial" pitchFamily="34" charset="0"/>
              <a:cs typeface="Arial" pitchFamily="34" charset="0"/>
            </a:endParaRPr>
          </a:p>
          <a:p>
            <a:pPr marL="0" lvl="0" indent="0" eaLnBrk="0" fontAlgn="base" hangingPunct="0">
              <a:spcBef>
                <a:spcPct val="0"/>
              </a:spcBef>
              <a:spcAft>
                <a:spcPct val="0"/>
              </a:spcAft>
              <a:buClrTx/>
              <a:buFont typeface="Wingdings" pitchFamily="2" charset="2"/>
              <a:buChar char="ü"/>
            </a:pPr>
            <a:r>
              <a:rPr lang="en-US" sz="2400" dirty="0" smtClean="0">
                <a:latin typeface="Calibri" pitchFamily="34" charset="0"/>
                <a:ea typeface="Times New Roman" pitchFamily="18" charset="0"/>
                <a:cs typeface="Times New Roman" pitchFamily="18" charset="0"/>
              </a:rPr>
              <a:t>Ability to make connect to a database.</a:t>
            </a:r>
          </a:p>
          <a:p>
            <a:pPr marL="0" lvl="0" indent="0" eaLnBrk="0" fontAlgn="base" hangingPunct="0">
              <a:spcBef>
                <a:spcPct val="0"/>
              </a:spcBef>
              <a:spcAft>
                <a:spcPct val="0"/>
              </a:spcAft>
              <a:buClrTx/>
              <a:buNone/>
            </a:pPr>
            <a:r>
              <a:rPr lang="en-US" sz="2400" dirty="0" smtClean="0">
                <a:latin typeface="Calibri" pitchFamily="34" charset="0"/>
                <a:ea typeface="Times New Roman" pitchFamily="18" charset="0"/>
                <a:cs typeface="Times New Roman" pitchFamily="18" charset="0"/>
              </a:rPr>
              <a:t>	</a:t>
            </a:r>
            <a:r>
              <a:rPr lang="en-US" sz="2400" dirty="0" smtClean="0">
                <a:solidFill>
                  <a:srgbClr val="0070C0"/>
                </a:solidFill>
                <a:latin typeface="Calibri" pitchFamily="34" charset="0"/>
                <a:ea typeface="Times New Roman" pitchFamily="18" charset="0"/>
                <a:cs typeface="Times New Roman" pitchFamily="18" charset="0"/>
              </a:rPr>
              <a:t> ( Donations, Reservations, Contacts)</a:t>
            </a:r>
            <a:endParaRPr lang="en-US" sz="2400" dirty="0" smtClean="0">
              <a:solidFill>
                <a:srgbClr val="0070C0"/>
              </a:solidFill>
              <a:latin typeface="Arial" pitchFamily="34" charset="0"/>
              <a:cs typeface="Arial" pitchFamily="34" charset="0"/>
            </a:endParaRPr>
          </a:p>
          <a:p>
            <a:pPr marL="0" lvl="0" indent="0" eaLnBrk="0" fontAlgn="base" hangingPunct="0">
              <a:spcBef>
                <a:spcPct val="0"/>
              </a:spcBef>
              <a:spcAft>
                <a:spcPct val="0"/>
              </a:spcAft>
              <a:buClrTx/>
              <a:buFont typeface="Wingdings" pitchFamily="2" charset="2"/>
              <a:buChar char="ü"/>
            </a:pPr>
            <a:r>
              <a:rPr lang="en-US" sz="2400" dirty="0" smtClean="0">
                <a:latin typeface="Calibri" pitchFamily="34" charset="0"/>
                <a:ea typeface="Times New Roman" pitchFamily="18" charset="0"/>
                <a:cs typeface="Times New Roman" pitchFamily="18" charset="0"/>
              </a:rPr>
              <a:t>Improved Search Engine Optimization.</a:t>
            </a:r>
            <a:endParaRPr lang="en-US" sz="2400" dirty="0" smtClean="0">
              <a:latin typeface="Arial" pitchFamily="34" charset="0"/>
              <a:cs typeface="Arial" pitchFamily="34" charset="0"/>
            </a:endParaRPr>
          </a:p>
          <a:p>
            <a:pPr marL="0" lvl="0" indent="0" eaLnBrk="0" fontAlgn="base" hangingPunct="0">
              <a:spcBef>
                <a:spcPct val="0"/>
              </a:spcBef>
              <a:spcAft>
                <a:spcPct val="0"/>
              </a:spcAft>
              <a:buClrTx/>
              <a:buFont typeface="Wingdings" pitchFamily="2" charset="2"/>
              <a:buChar char="ü"/>
            </a:pPr>
            <a:r>
              <a:rPr lang="en-US" sz="2400" dirty="0" smtClean="0">
                <a:latin typeface="Calibri" pitchFamily="34" charset="0"/>
                <a:ea typeface="Times New Roman" pitchFamily="18" charset="0"/>
                <a:cs typeface="Times New Roman" pitchFamily="18" charset="0"/>
              </a:rPr>
              <a:t>Improved Storage.</a:t>
            </a:r>
            <a:endParaRPr lang="en-US" sz="2400" dirty="0" smtClean="0">
              <a:latin typeface="Arial" pitchFamily="34" charset="0"/>
              <a:cs typeface="Arial" pitchFamily="34" charset="0"/>
            </a:endParaRPr>
          </a:p>
          <a:p>
            <a:pPr marL="0" lvl="0" indent="0" eaLnBrk="0" fontAlgn="base" hangingPunct="0">
              <a:spcBef>
                <a:spcPct val="0"/>
              </a:spcBef>
              <a:spcAft>
                <a:spcPct val="0"/>
              </a:spcAft>
              <a:buClrTx/>
              <a:buFont typeface="Wingdings" pitchFamily="2" charset="2"/>
              <a:buChar char="ü"/>
            </a:pPr>
            <a:r>
              <a:rPr lang="en-US" sz="2400" dirty="0" smtClean="0">
                <a:latin typeface="Calibri" pitchFamily="34" charset="0"/>
                <a:ea typeface="Times New Roman" pitchFamily="18" charset="0"/>
                <a:cs typeface="Times New Roman" pitchFamily="18" charset="0"/>
              </a:rPr>
              <a:t>Ability to add videos from or about upcoming events.</a:t>
            </a:r>
            <a:endParaRPr lang="en-US" sz="2400" dirty="0" smtClean="0">
              <a:latin typeface="Arial" pitchFamily="34" charset="0"/>
              <a:cs typeface="Arial" pitchFamily="34" charset="0"/>
            </a:endParaRPr>
          </a:p>
          <a:p>
            <a:pPr marL="0" lvl="0" indent="0" eaLnBrk="0" fontAlgn="base" hangingPunct="0">
              <a:spcBef>
                <a:spcPct val="0"/>
              </a:spcBef>
              <a:spcAft>
                <a:spcPct val="0"/>
              </a:spcAft>
              <a:buClrTx/>
              <a:buFont typeface="Wingdings" pitchFamily="2" charset="2"/>
              <a:buChar char="ü"/>
            </a:pPr>
            <a:r>
              <a:rPr lang="en-US" sz="2400" dirty="0" smtClean="0">
                <a:latin typeface="Calibri" pitchFamily="34" charset="0"/>
                <a:ea typeface="Times New Roman" pitchFamily="18" charset="0"/>
                <a:cs typeface="Times New Roman" pitchFamily="18" charset="0"/>
              </a:rPr>
              <a:t>Drop down displays.</a:t>
            </a:r>
            <a:endParaRPr lang="en-US" sz="2400" dirty="0" smtClean="0">
              <a:latin typeface="Arial" pitchFamily="34" charset="0"/>
              <a:cs typeface="Arial" pitchFamily="34" charset="0"/>
            </a:endParaRPr>
          </a:p>
          <a:p>
            <a:pPr marL="0" lvl="0" indent="0" eaLnBrk="0" fontAlgn="base" hangingPunct="0">
              <a:spcBef>
                <a:spcPct val="0"/>
              </a:spcBef>
              <a:spcAft>
                <a:spcPct val="0"/>
              </a:spcAft>
              <a:buClrTx/>
              <a:buFont typeface="Wingdings" pitchFamily="2" charset="2"/>
              <a:buChar char="ü"/>
            </a:pPr>
            <a:r>
              <a:rPr lang="en-US" sz="2400" dirty="0" smtClean="0">
                <a:latin typeface="Calibri" pitchFamily="34" charset="0"/>
                <a:ea typeface="Times New Roman" pitchFamily="18" charset="0"/>
                <a:cs typeface="Times New Roman" pitchFamily="18" charset="0"/>
              </a:rPr>
              <a:t>Ability to Blog, and add Monthly Newsletters.</a:t>
            </a:r>
            <a:endParaRPr lang="en-US" sz="2400" dirty="0" smtClean="0">
              <a:latin typeface="Arial" pitchFamily="34" charset="0"/>
              <a:cs typeface="Arial" pitchFamily="34" charset="0"/>
            </a:endParaRPr>
          </a:p>
          <a:p>
            <a:pPr>
              <a:buNone/>
            </a:pPr>
            <a:endParaRPr lang="en-US" dirty="0"/>
          </a:p>
        </p:txBody>
      </p:sp>
    </p:spTree>
  </p:cSld>
  <p:clrMapOvr>
    <a:masterClrMapping/>
  </p:clrMapOvr>
  <p:transition spd="med">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pPr algn="ctr"/>
            <a:r>
              <a:rPr lang="en-US" dirty="0" smtClean="0">
                <a:solidFill>
                  <a:srgbClr val="0070C0"/>
                </a:solidFill>
                <a:effectLst>
                  <a:outerShdw blurRad="38100" dist="38100" dir="2700000" algn="tl">
                    <a:srgbClr val="000000">
                      <a:alpha val="43137"/>
                    </a:srgbClr>
                  </a:outerShdw>
                </a:effectLst>
              </a:rPr>
              <a:t>Concept samples</a:t>
            </a:r>
            <a:endParaRPr lang="en-US" dirty="0">
              <a:solidFill>
                <a:srgbClr val="0070C0"/>
              </a:solidFill>
              <a:effectLst>
                <a:outerShdw blurRad="38100" dist="38100" dir="2700000" algn="tl">
                  <a:srgbClr val="000000">
                    <a:alpha val="43137"/>
                  </a:srgbClr>
                </a:outerShdw>
              </a:effectLst>
            </a:endParaRPr>
          </a:p>
        </p:txBody>
      </p:sp>
      <p:pic>
        <p:nvPicPr>
          <p:cNvPr id="4" name="Content Placeholder 3" descr="08_Candidate_Contact.jpg"/>
          <p:cNvPicPr>
            <a:picLocks noGrp="1" noChangeAspect="1"/>
          </p:cNvPicPr>
          <p:nvPr>
            <p:ph idx="1"/>
          </p:nvPr>
        </p:nvPicPr>
        <p:blipFill>
          <a:blip r:embed="rId2" cstate="print"/>
          <a:stretch>
            <a:fillRect/>
          </a:stretch>
        </p:blipFill>
        <p:spPr>
          <a:xfrm>
            <a:off x="5486400" y="1828800"/>
            <a:ext cx="2756704" cy="4324350"/>
          </a:xfrm>
          <a:prstGeom prst="rect">
            <a:avLst/>
          </a:prstGeom>
          <a:ln>
            <a:noFill/>
          </a:ln>
          <a:effectLst>
            <a:outerShdw blurRad="292100" dist="139700" dir="2700000" algn="tl" rotWithShape="0">
              <a:srgbClr val="333333">
                <a:alpha val="65000"/>
              </a:srgbClr>
            </a:outerShdw>
          </a:effectLst>
        </p:spPr>
      </p:pic>
      <p:pic>
        <p:nvPicPr>
          <p:cNvPr id="5" name="Picture 4" descr="05_Candidate_Gallery.jpg"/>
          <p:cNvPicPr>
            <a:picLocks noChangeAspect="1"/>
          </p:cNvPicPr>
          <p:nvPr/>
        </p:nvPicPr>
        <p:blipFill>
          <a:blip r:embed="rId3" cstate="print"/>
          <a:stretch>
            <a:fillRect/>
          </a:stretch>
        </p:blipFill>
        <p:spPr>
          <a:xfrm>
            <a:off x="1295400" y="1828800"/>
            <a:ext cx="2324330" cy="4343399"/>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spli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246</TotalTime>
  <Words>313</Words>
  <Application>Microsoft Office PowerPoint</Application>
  <PresentationFormat>On-screen Show (4:3)</PresentationFormat>
  <Paragraphs>22</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Georgia</vt:lpstr>
      <vt:lpstr>Times New Roman</vt:lpstr>
      <vt:lpstr>Trebuchet MS</vt:lpstr>
      <vt:lpstr>Wingdings</vt:lpstr>
      <vt:lpstr>Wingdings 2</vt:lpstr>
      <vt:lpstr>Urban</vt:lpstr>
      <vt:lpstr>   Reaching the Women of Central Florida</vt:lpstr>
      <vt:lpstr>Thanks for your time</vt:lpstr>
      <vt:lpstr>About our company</vt:lpstr>
      <vt:lpstr>What sets us apart</vt:lpstr>
      <vt:lpstr>Finding the solution you desire</vt:lpstr>
      <vt:lpstr>Benefits of the new website</vt:lpstr>
      <vt:lpstr>Concept samples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Reaching the Women of Central Florida</dc:title>
  <dc:creator>CharlesAlkire</dc:creator>
  <cp:lastModifiedBy>Sridhar Rangaswamy</cp:lastModifiedBy>
  <cp:revision>5</cp:revision>
  <dcterms:created xsi:type="dcterms:W3CDTF">2013-09-06T16:33:18Z</dcterms:created>
  <dcterms:modified xsi:type="dcterms:W3CDTF">2013-09-07T17:28:51Z</dcterms:modified>
</cp:coreProperties>
</file>